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2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2" autoAdjust="0"/>
    <p:restoredTop sz="89676" autoAdjust="0"/>
  </p:normalViewPr>
  <p:slideViewPr>
    <p:cSldViewPr>
      <p:cViewPr varScale="1">
        <p:scale>
          <a:sx n="103" d="100"/>
          <a:sy n="103" d="100"/>
        </p:scale>
        <p:origin x="184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1ACC-0CA4-4A80-8E35-546C953AFC6C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190D-5781-4280-93B0-130388F5C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1ACC-0CA4-4A80-8E35-546C953AFC6C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190D-5781-4280-93B0-130388F5C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1ACC-0CA4-4A80-8E35-546C953AFC6C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190D-5781-4280-93B0-130388F5C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1ACC-0CA4-4A80-8E35-546C953AFC6C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190D-5781-4280-93B0-130388F5C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1ACC-0CA4-4A80-8E35-546C953AFC6C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190D-5781-4280-93B0-130388F5C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1ACC-0CA4-4A80-8E35-546C953AFC6C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190D-5781-4280-93B0-130388F5C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1ACC-0CA4-4A80-8E35-546C953AFC6C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190D-5781-4280-93B0-130388F5C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1ACC-0CA4-4A80-8E35-546C953AFC6C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190D-5781-4280-93B0-130388F5C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1ACC-0CA4-4A80-8E35-546C953AFC6C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190D-5781-4280-93B0-130388F5C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1ACC-0CA4-4A80-8E35-546C953AFC6C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190D-5781-4280-93B0-130388F5C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1ACC-0CA4-4A80-8E35-546C953AFC6C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190D-5781-4280-93B0-130388F5C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E1ACC-0CA4-4A80-8E35-546C953AFC6C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5190D-5781-4280-93B0-130388F5C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062664" cy="43924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\Desktop\Mehanicheskaya-korobka-peredach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3744416" cy="316835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1027" name="Picture 3" descr="C:\Users\adm\Desktop\047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04665"/>
            <a:ext cx="3096344" cy="2448271"/>
          </a:xfrm>
          <a:prstGeom prst="rect">
            <a:avLst/>
          </a:prstGeom>
          <a:noFill/>
        </p:spPr>
      </p:pic>
      <p:pic>
        <p:nvPicPr>
          <p:cNvPr id="1028" name="Picture 4" descr="C:\Users\adm\Desktop\638px-Keilriemen-V-Bel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780928"/>
            <a:ext cx="2880320" cy="2304256"/>
          </a:xfrm>
          <a:prstGeom prst="rect">
            <a:avLst/>
          </a:prstGeom>
          <a:noFill/>
        </p:spPr>
      </p:pic>
      <p:pic>
        <p:nvPicPr>
          <p:cNvPr id="1029" name="Picture 5" descr="C:\Users\adm\Desktop\377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4886" y="3356991"/>
            <a:ext cx="3168352" cy="2016224"/>
          </a:xfrm>
          <a:prstGeom prst="rect">
            <a:avLst/>
          </a:prstGeom>
          <a:noFill/>
        </p:spPr>
      </p:pic>
      <p:pic>
        <p:nvPicPr>
          <p:cNvPr id="1030" name="Picture 6" descr="C:\Users\adm\Desktop\1-izgotovlenie-detalej-po-obraztsam-i-chertezham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3068960"/>
            <a:ext cx="2736304" cy="2016224"/>
          </a:xfrm>
          <a:prstGeom prst="rect">
            <a:avLst/>
          </a:prstGeom>
          <a:noFill/>
        </p:spPr>
      </p:pic>
      <p:pic>
        <p:nvPicPr>
          <p:cNvPr id="1031" name="Picture 7" descr="C:\Users\adm\Desktop\8389_html_m57e67ec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332656"/>
            <a:ext cx="2160240" cy="2088232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39752" y="5262871"/>
            <a:ext cx="6368752" cy="1512168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/>
              <a:t>Общие сведения о передачах. Назначение и классификация механических передач</a:t>
            </a:r>
            <a:br>
              <a:rPr lang="ru-RU" i="1" dirty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В зависимости от формы винтовой поверхности червяки различают: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i="1" dirty="0" err="1" smtClean="0"/>
              <a:t>Конволютный</a:t>
            </a:r>
            <a:r>
              <a:rPr lang="ru-RU" sz="2700" b="1" i="1" dirty="0" smtClean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3501008"/>
            <a:ext cx="8568952" cy="3096344"/>
          </a:xfrm>
        </p:spPr>
        <p:txBody>
          <a:bodyPr/>
          <a:lstStyle/>
          <a:p>
            <a:r>
              <a:rPr lang="ru-RU" sz="2800" dirty="0" smtClean="0"/>
              <a:t>Преимущества передачи: плавность и бесшумность работы, возможность получения больших передаточных отношений</a:t>
            </a:r>
          </a:p>
          <a:p>
            <a:r>
              <a:rPr lang="ru-RU" sz="2800" dirty="0" smtClean="0"/>
              <a:t>Недостатки: низкий КПД, значительное выделение теплоты в зоне зацепления, интенсивность изнашивания и возможное заедание</a:t>
            </a:r>
          </a:p>
          <a:p>
            <a:endParaRPr lang="ru-RU" dirty="0"/>
          </a:p>
        </p:txBody>
      </p:sp>
      <p:pic>
        <p:nvPicPr>
          <p:cNvPr id="1026" name="Picture 2" descr="C:\Users\adm\Desktop\6108-19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2808312" cy="2232248"/>
          </a:xfrm>
          <a:prstGeom prst="rect">
            <a:avLst/>
          </a:prstGeom>
          <a:noFill/>
        </p:spPr>
      </p:pic>
      <p:pic>
        <p:nvPicPr>
          <p:cNvPr id="1027" name="Picture 3" descr="C:\Users\adm\Desktop\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980728"/>
            <a:ext cx="2304256" cy="1368152"/>
          </a:xfrm>
          <a:prstGeom prst="rect">
            <a:avLst/>
          </a:prstGeom>
          <a:noFill/>
        </p:spPr>
      </p:pic>
      <p:pic>
        <p:nvPicPr>
          <p:cNvPr id="1028" name="Picture 4" descr="C:\Users\adm\Desktop\6573_html_m5ec3c7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548680"/>
            <a:ext cx="3230880" cy="18531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660232" y="2492896"/>
            <a:ext cx="2239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/>
              <a:t>Эвольвентный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2996952"/>
            <a:ext cx="1680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/>
              <a:t>Архимедов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2564904"/>
            <a:ext cx="2180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/>
              <a:t>Конволютный</a:t>
            </a:r>
            <a:endParaRPr lang="ru-RU" sz="2400" dirty="0"/>
          </a:p>
        </p:txBody>
      </p:sp>
      <p:pic>
        <p:nvPicPr>
          <p:cNvPr id="10" name="Picture 4" descr="C:\Users\adm\Desktop\6573_html_m5ec3c7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548680"/>
            <a:ext cx="3230880" cy="1853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Планетарные передачи</a:t>
            </a:r>
            <a:endParaRPr lang="ru-RU" dirty="0"/>
          </a:p>
        </p:txBody>
      </p:sp>
      <p:pic>
        <p:nvPicPr>
          <p:cNvPr id="27650" name="Picture 2" descr="http://autoportal.ua/img/inf/articles/index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2809875" cy="2809876"/>
          </a:xfrm>
          <a:prstGeom prst="rect">
            <a:avLst/>
          </a:prstGeom>
          <a:noFill/>
        </p:spPr>
      </p:pic>
      <p:pic>
        <p:nvPicPr>
          <p:cNvPr id="27651" name="Picture 3" descr="C:\Users\adm\Desktop\Nexus8.R7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340768"/>
            <a:ext cx="3528392" cy="2952328"/>
          </a:xfrm>
          <a:prstGeom prst="rect">
            <a:avLst/>
          </a:prstGeom>
          <a:noFill/>
        </p:spPr>
      </p:pic>
      <p:pic>
        <p:nvPicPr>
          <p:cNvPr id="27653" name="Picture 5" descr="http://autoportal.ua/img/inf/articles/index11_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052736"/>
            <a:ext cx="3024336" cy="4266382"/>
          </a:xfrm>
          <a:prstGeom prst="rect">
            <a:avLst/>
          </a:prstGeom>
          <a:noFill/>
        </p:spPr>
      </p:pic>
      <p:pic>
        <p:nvPicPr>
          <p:cNvPr id="27655" name="Picture 7" descr="http://www.promsnab.dn.ua/images_board/60232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573016"/>
            <a:ext cx="3494162" cy="3024336"/>
          </a:xfrm>
          <a:prstGeom prst="rect">
            <a:avLst/>
          </a:prstGeom>
          <a:noFill/>
        </p:spPr>
      </p:pic>
      <p:pic>
        <p:nvPicPr>
          <p:cNvPr id="27656" name="Picture 8" descr="C:\Users\adm\Desktop\5fda0c1b790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5157192"/>
            <a:ext cx="1872208" cy="1700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 smtClean="0"/>
              <a:t>Планетарной </a:t>
            </a:r>
            <a:r>
              <a:rPr lang="ru-RU" sz="2800" i="1" dirty="0" smtClean="0"/>
              <a:t>называется передача, состоящая из зубчатых колёс, в которой геометрическая ось хотя бы одного из колёс подвижна.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5112568"/>
          </a:xfrm>
        </p:spPr>
        <p:txBody>
          <a:bodyPr>
            <a:normAutofit fontScale="47500" lnSpcReduction="20000"/>
          </a:bodyPr>
          <a:lstStyle/>
          <a:p>
            <a:pPr lvl="0"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200" dirty="0" smtClean="0"/>
              <a:t>Преимущества</a:t>
            </a:r>
            <a:r>
              <a:rPr lang="ru-RU" sz="4200" i="1" dirty="0" smtClean="0"/>
              <a:t>: малые габаритные размеры и масса, удобство компоновки, малые нагрузки на валы, большие передаточные отношения при малых габаритных размерах</a:t>
            </a:r>
            <a:endParaRPr lang="ru-RU" sz="4200" dirty="0" smtClean="0"/>
          </a:p>
          <a:p>
            <a:pPr>
              <a:buNone/>
            </a:pPr>
            <a:r>
              <a:rPr lang="ru-RU" sz="4200" dirty="0" smtClean="0"/>
              <a:t>Недостатки</a:t>
            </a:r>
            <a:r>
              <a:rPr lang="ru-RU" sz="4200" i="1" dirty="0" smtClean="0"/>
              <a:t>:</a:t>
            </a:r>
            <a:r>
              <a:rPr lang="ru-RU" sz="4200" b="1" i="1" dirty="0" smtClean="0"/>
              <a:t> </a:t>
            </a:r>
            <a:r>
              <a:rPr lang="ru-RU" sz="4200" i="1" dirty="0" smtClean="0"/>
              <a:t>высокие требования к точности изготовления и монтажа, снижение КПД  с увеличением передаточного  отношения.</a:t>
            </a:r>
            <a:endParaRPr lang="ru-RU" sz="42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5100" b="1" i="1" dirty="0" smtClean="0"/>
              <a:t>Волновая</a:t>
            </a:r>
            <a:r>
              <a:rPr lang="ru-RU" sz="5100" i="1" dirty="0" smtClean="0"/>
              <a:t>  передача- разновидность планетарной, в которой одно из колёс выполнено с тонким зубчатым венцом, которое называют </a:t>
            </a:r>
            <a:r>
              <a:rPr lang="ru-RU" sz="5100" b="1" dirty="0" smtClean="0"/>
              <a:t>гибким колесом</a:t>
            </a:r>
            <a:r>
              <a:rPr lang="ru-RU" sz="5100" i="1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200" dirty="0" smtClean="0"/>
              <a:t>Основное преимущество волновых передач - возможность передачи механического движения через герметическое пространство или агрессивную среду</a:t>
            </a:r>
          </a:p>
          <a:p>
            <a:pPr>
              <a:buNone/>
            </a:pPr>
            <a:endParaRPr lang="ru-RU" sz="4200" dirty="0" smtClean="0"/>
          </a:p>
          <a:p>
            <a:pPr>
              <a:buNone/>
            </a:pPr>
            <a:r>
              <a:rPr lang="ru-RU" sz="4200" dirty="0" smtClean="0"/>
              <a:t>Недостатки – малая долговечность гибкого колеса, высокие передаточные отношения , низкий КПД(0,75-0,85)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Цепные передачи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400600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Относятся к  передачам с гибкой связью и обеспечивают передачу вращающего момента посредством зацепления.</a:t>
            </a:r>
            <a:endParaRPr lang="ru-RU" dirty="0" smtClean="0"/>
          </a:p>
          <a:p>
            <a:pPr>
              <a:buNone/>
            </a:pPr>
            <a:endParaRPr lang="ru-RU" b="1" dirty="0"/>
          </a:p>
        </p:txBody>
      </p:sp>
      <p:pic>
        <p:nvPicPr>
          <p:cNvPr id="25602" name="Picture 2" descr="http://www.progress-pk.ru/images/peredacha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284984"/>
            <a:ext cx="5076055" cy="3312368"/>
          </a:xfrm>
          <a:prstGeom prst="rect">
            <a:avLst/>
          </a:prstGeom>
          <a:noFill/>
        </p:spPr>
      </p:pic>
      <p:pic>
        <p:nvPicPr>
          <p:cNvPr id="25603" name="Picture 3" descr="C:\Users\adm\Desktop\szsh-el_10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420888"/>
            <a:ext cx="3816424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/>
              <a:t>Классификация по назначению: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b="1" i="1" dirty="0" smtClean="0"/>
              <a:t>Приводные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i="1" dirty="0" smtClean="0"/>
              <a:t>Тяговые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i="1" dirty="0" smtClean="0"/>
              <a:t>Грузовые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Рисунок 3" descr="http://technobearing.ru/d/45604/d/12_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2016224" cy="171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грузовая цепь . Легкая серия L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32656"/>
            <a:ext cx="198816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Преимущества:</a:t>
            </a:r>
            <a:r>
              <a:rPr lang="ru-RU" i="1" dirty="0" smtClean="0"/>
              <a:t>  постоянство передаточного отношения, значительно меньшие габариты, небольшие потери на трение.</a:t>
            </a:r>
            <a:endParaRPr lang="ru-RU" dirty="0" smtClean="0"/>
          </a:p>
          <a:p>
            <a:r>
              <a:rPr lang="ru-RU" b="1" i="1" dirty="0" smtClean="0"/>
              <a:t>Недостатки:</a:t>
            </a:r>
            <a:r>
              <a:rPr lang="ru-RU" i="1" dirty="0" smtClean="0"/>
              <a:t>  необходимо натяжное устройство, пульсация цепи, высокий уровень шума</a:t>
            </a:r>
            <a:endParaRPr lang="ru-RU" dirty="0" smtClean="0"/>
          </a:p>
          <a:p>
            <a:r>
              <a:rPr lang="ru-RU" b="1" i="1" dirty="0" smtClean="0"/>
              <a:t>Основной параметр: </a:t>
            </a:r>
            <a:r>
              <a:rPr lang="ru-RU" dirty="0" smtClean="0"/>
              <a:t>шаг цепи </a:t>
            </a:r>
            <a:r>
              <a:rPr lang="ru-RU" i="1" dirty="0" err="1" smtClean="0"/>
              <a:t>t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 descr="http://sl3d.ru/image/Cep_tiagov_vilchat_TR1/Cep_tiagov_vilchat_TR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869160"/>
            <a:ext cx="1678119" cy="176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« Реечная передача»; «Передача «Винт-гайка»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435280" cy="5544616"/>
          </a:xfrm>
        </p:spPr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400" dirty="0" smtClean="0"/>
              <a:t>Винтовой механизм , преобразующий вращательное движение гайки в поступательное движение винта  </a:t>
            </a:r>
            <a:r>
              <a:rPr lang="ru-RU" sz="2400" i="1" dirty="0" smtClean="0"/>
              <a:t>и наоборот</a:t>
            </a:r>
            <a:r>
              <a:rPr lang="ru-RU" sz="2400" dirty="0" smtClean="0"/>
              <a:t>  называется передачей «Винт-гайка»</a:t>
            </a:r>
            <a:endParaRPr lang="ru-RU" sz="2400" dirty="0"/>
          </a:p>
        </p:txBody>
      </p:sp>
      <p:pic>
        <p:nvPicPr>
          <p:cNvPr id="23553" name="Picture 1" descr="C:\Users\adm\Desktop\640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12976"/>
            <a:ext cx="4320480" cy="3240360"/>
          </a:xfrm>
          <a:prstGeom prst="rect">
            <a:avLst/>
          </a:prstGeom>
          <a:noFill/>
        </p:spPr>
      </p:pic>
      <p:pic>
        <p:nvPicPr>
          <p:cNvPr id="23555" name="Picture 3" descr="C:\Users\adm\Desktop\4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12976"/>
            <a:ext cx="4248472" cy="34563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83671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Для преобразования вращательного движения в </a:t>
            </a:r>
            <a:r>
              <a:rPr lang="ru-RU" sz="2400" dirty="0" err="1" smtClean="0"/>
              <a:t>поступатель</a:t>
            </a:r>
            <a:r>
              <a:rPr lang="ru-RU" sz="2400" dirty="0" smtClean="0"/>
              <a:t>- </a:t>
            </a:r>
            <a:r>
              <a:rPr lang="ru-RU" sz="2400" dirty="0" err="1" smtClean="0"/>
              <a:t>ное</a:t>
            </a:r>
            <a:r>
              <a:rPr lang="ru-RU" sz="2400" dirty="0" smtClean="0"/>
              <a:t> </a:t>
            </a:r>
            <a:r>
              <a:rPr lang="ru-RU" sz="2400" i="1" dirty="0" smtClean="0"/>
              <a:t>и наоборот </a:t>
            </a:r>
            <a:r>
              <a:rPr lang="ru-RU" sz="2400" dirty="0" smtClean="0"/>
              <a:t>применяется реечная </a:t>
            </a:r>
            <a:r>
              <a:rPr lang="ru-RU" sz="2400" dirty="0" err="1" smtClean="0"/>
              <a:t>передача,которая</a:t>
            </a:r>
            <a:r>
              <a:rPr lang="ru-RU" sz="2400" dirty="0" smtClean="0"/>
              <a:t> является</a:t>
            </a:r>
            <a:r>
              <a:rPr lang="ru-RU" sz="2400" i="1" dirty="0" smtClean="0"/>
              <a:t> вариантом </a:t>
            </a:r>
            <a:r>
              <a:rPr lang="ru-RU" sz="2400" dirty="0" smtClean="0"/>
              <a:t>прямозубой цилиндрической передачи </a:t>
            </a: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3350702"/>
          </a:xfrm>
        </p:spPr>
        <p:txBody>
          <a:bodyPr>
            <a:normAutofit fontScale="90000"/>
          </a:bodyPr>
          <a:lstStyle/>
          <a:p>
            <a:r>
              <a:rPr lang="ru-RU" sz="3100" i="1" dirty="0" smtClean="0"/>
              <a:t>Передача: Винт-гайка :                                                                               </a:t>
            </a:r>
            <a:r>
              <a:rPr lang="ru-RU" sz="2700" dirty="0" smtClean="0"/>
              <a:t>Преимущества:  </a:t>
            </a:r>
            <a:r>
              <a:rPr lang="ru-RU" sz="2700" i="1" dirty="0" smtClean="0"/>
              <a:t>компактность, плавность</a:t>
            </a:r>
            <a:r>
              <a:rPr lang="ru-RU" sz="2700" dirty="0" smtClean="0"/>
              <a:t> и </a:t>
            </a:r>
            <a:r>
              <a:rPr lang="ru-RU" sz="2700" i="1" dirty="0" smtClean="0"/>
              <a:t>бесшумность работы, высокая нагрузочная способность, возможность получения точных перемещений, надёжность</a:t>
            </a:r>
            <a:r>
              <a:rPr lang="ru-RU" sz="2700" dirty="0" smtClean="0"/>
              <a:t>.</a:t>
            </a:r>
            <a:br>
              <a:rPr lang="ru-RU" sz="2700" dirty="0" smtClean="0"/>
            </a:br>
            <a:r>
              <a:rPr lang="ru-RU" sz="2700" dirty="0" smtClean="0"/>
              <a:t>Недостатки: </a:t>
            </a:r>
            <a:r>
              <a:rPr lang="ru-RU" sz="2700" i="1" dirty="0" smtClean="0"/>
              <a:t>малый КПД, высокая интенсивность</a:t>
            </a:r>
            <a:r>
              <a:rPr lang="ru-RU" sz="2700" dirty="0" smtClean="0"/>
              <a:t> </a:t>
            </a:r>
            <a:r>
              <a:rPr lang="ru-RU" sz="2700" i="1" dirty="0" smtClean="0"/>
              <a:t>изнашивания резьбы, высокий коэффициент трения</a:t>
            </a:r>
            <a:r>
              <a:rPr lang="ru-RU" sz="2700" dirty="0" smtClean="0"/>
              <a:t>.</a:t>
            </a:r>
            <a:br>
              <a:rPr lang="ru-RU" sz="2700" dirty="0" smtClean="0"/>
            </a:br>
            <a:r>
              <a:rPr lang="ru-RU" sz="2700" dirty="0" smtClean="0"/>
              <a:t>По назначению передачи «Винт-гайка» подразделяют: грузовые, ходовые, установочные 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808312"/>
          </a:xfrm>
        </p:spPr>
        <p:txBody>
          <a:bodyPr>
            <a:normAutofit/>
          </a:bodyPr>
          <a:lstStyle/>
          <a:p>
            <a:pPr fontAlgn="t">
              <a:buNone/>
            </a:pPr>
            <a:r>
              <a:rPr lang="ru-RU" dirty="0" smtClean="0"/>
              <a:t>    </a:t>
            </a:r>
            <a:r>
              <a:rPr lang="ru-RU" sz="2800" i="1" dirty="0" smtClean="0"/>
              <a:t>Реечная передача:                                      </a:t>
            </a:r>
            <a:r>
              <a:rPr lang="ru-RU" sz="2800" dirty="0" smtClean="0"/>
              <a:t>Преимущества: проста в изготовлении, надежна в эксплуатации, достаточно высокий КПД (0,94 - 0,98).                                                                                                         Недостатки: ее передаточное число равно 1 и поэтому выигрыш в силе отсутствует.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1" dirty="0" smtClean="0"/>
              <a:t>Ориентировочные значения основных параметров одноступенчатых механических передач</a:t>
            </a:r>
            <a:endParaRPr lang="ru-RU" sz="3200" b="1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444236"/>
          <a:ext cx="8229600" cy="5413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5389">
                <a:tc>
                  <a:txBody>
                    <a:bodyPr/>
                    <a:lstStyle/>
                    <a:p>
                      <a:r>
                        <a:rPr lang="ru-RU" dirty="0" smtClean="0"/>
                        <a:t>Тип передачи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Передаточное отношение ,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smtClean="0"/>
                        <a:t>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Передаваемая мощность,  Р, (кВт)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Коэффициент полезного действия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773">
                <a:tc>
                  <a:txBody>
                    <a:bodyPr/>
                    <a:lstStyle/>
                    <a:p>
                      <a:r>
                        <a:rPr lang="ru-RU" dirty="0" smtClean="0"/>
                        <a:t>Зубчатая цилиндрическая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b="1" dirty="0" smtClean="0"/>
                        <a:t> 6,3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Неограничена</a:t>
                      </a:r>
                      <a:r>
                        <a:rPr lang="ru-RU" b="1" dirty="0" smtClean="0"/>
                        <a:t>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0,93-0,98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773">
                <a:tc>
                  <a:txBody>
                    <a:bodyPr/>
                    <a:lstStyle/>
                    <a:p>
                      <a:r>
                        <a:rPr lang="ru-RU" dirty="0" smtClean="0"/>
                        <a:t>Зубчатая коническая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4000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0,88-0,92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773">
                <a:tc>
                  <a:txBody>
                    <a:bodyPr/>
                    <a:lstStyle/>
                    <a:p>
                      <a:r>
                        <a:rPr lang="ru-RU" dirty="0" smtClean="0"/>
                        <a:t>Зубчатая планетарная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5000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0,95-0,99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773">
                <a:tc>
                  <a:txBody>
                    <a:bodyPr/>
                    <a:lstStyle/>
                    <a:p>
                      <a:r>
                        <a:rPr lang="ru-RU" dirty="0" smtClean="0"/>
                        <a:t>Зубчатая червячная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8--80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0,70-0,92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988">
                <a:tc>
                  <a:txBody>
                    <a:bodyPr/>
                    <a:lstStyle/>
                    <a:p>
                      <a:r>
                        <a:rPr lang="ru-RU" dirty="0" smtClean="0"/>
                        <a:t>Цепные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120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0,92-0,96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988">
                <a:tc>
                  <a:txBody>
                    <a:bodyPr/>
                    <a:lstStyle/>
                    <a:p>
                      <a:r>
                        <a:rPr lang="ru-RU" dirty="0" smtClean="0"/>
                        <a:t>Ременные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0,85—0,95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988">
                <a:tc>
                  <a:txBody>
                    <a:bodyPr/>
                    <a:lstStyle/>
                    <a:p>
                      <a:r>
                        <a:rPr lang="ru-RU" dirty="0" smtClean="0"/>
                        <a:t>Фрикционные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0,85—0,95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3773">
                <a:tc>
                  <a:txBody>
                    <a:bodyPr/>
                    <a:lstStyle/>
                    <a:p>
                      <a:r>
                        <a:rPr lang="ru-RU" dirty="0" smtClean="0"/>
                        <a:t>Реечная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3000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0,88-0,92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i="1" dirty="0"/>
          </a:p>
        </p:txBody>
      </p:sp>
      <p:pic>
        <p:nvPicPr>
          <p:cNvPr id="32770" name="Picture 2" descr="http://katalog.bos.ru/07/e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64904"/>
            <a:ext cx="5256584" cy="3888432"/>
          </a:xfrm>
          <a:prstGeom prst="rect">
            <a:avLst/>
          </a:prstGeom>
          <a:noFill/>
        </p:spPr>
      </p:pic>
      <p:pic>
        <p:nvPicPr>
          <p:cNvPr id="32771" name="Picture 3" descr="C:\Users\adm\Desktop\ba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564904"/>
            <a:ext cx="5184576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Фрикционные передачи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i="1" dirty="0" smtClean="0"/>
              <a:t> </a:t>
            </a:r>
            <a:endParaRPr lang="ru-RU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endParaRPr lang="ru-RU" i="1" dirty="0"/>
          </a:p>
          <a:p>
            <a:endParaRPr lang="ru-RU" i="1" dirty="0"/>
          </a:p>
        </p:txBody>
      </p:sp>
      <p:pic>
        <p:nvPicPr>
          <p:cNvPr id="4098" name="Picture 2" descr="C:\Users\adm\Desktop\450px-Сцепление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17032"/>
            <a:ext cx="2232248" cy="2952328"/>
          </a:xfrm>
          <a:prstGeom prst="rect">
            <a:avLst/>
          </a:prstGeom>
          <a:noFill/>
        </p:spPr>
      </p:pic>
      <p:pic>
        <p:nvPicPr>
          <p:cNvPr id="4103" name="Picture 7" descr="Фрикционные передач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916832"/>
            <a:ext cx="3744416" cy="4680520"/>
          </a:xfrm>
          <a:prstGeom prst="rect">
            <a:avLst/>
          </a:prstGeom>
          <a:noFill/>
        </p:spPr>
      </p:pic>
      <p:pic>
        <p:nvPicPr>
          <p:cNvPr id="4105" name="Picture 9" descr="C:\Users\adm\Desktop\image0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789040"/>
            <a:ext cx="3168352" cy="2808312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51520" y="753411"/>
            <a:ext cx="504056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Передача, работа которой основана на использовании сил трения, возникающих в месте контакта двух тел вращения(катков) под действием сил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en-US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направленных по радиусу вдоль линии центров.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3100" i="1" dirty="0" smtClean="0"/>
              <a:t>Условие работы передачи: </a:t>
            </a:r>
            <a:r>
              <a:rPr lang="ru-RU" sz="3100" dirty="0" smtClean="0"/>
              <a:t>F</a:t>
            </a:r>
            <a:r>
              <a:rPr lang="en-US" sz="3100" baseline="-25000" dirty="0" smtClean="0"/>
              <a:t>t</a:t>
            </a:r>
            <a:r>
              <a:rPr lang="en-US" sz="3100" dirty="0" smtClean="0"/>
              <a:t> </a:t>
            </a:r>
            <a:r>
              <a:rPr lang="ru-RU" sz="3100" dirty="0" smtClean="0"/>
              <a:t> &lt;  </a:t>
            </a:r>
            <a:r>
              <a:rPr lang="en-US" sz="3100" dirty="0" smtClean="0"/>
              <a:t>F</a:t>
            </a:r>
            <a:r>
              <a:rPr lang="ru-RU" sz="3100" baseline="-25000" dirty="0" smtClean="0"/>
              <a:t>трения</a:t>
            </a:r>
            <a:r>
              <a:rPr lang="ru-RU" sz="3100" dirty="0" smtClean="0"/>
              <a:t> ;   </a:t>
            </a:r>
            <a:r>
              <a:rPr lang="en-US" sz="3100" dirty="0" smtClean="0"/>
              <a:t>F</a:t>
            </a:r>
            <a:r>
              <a:rPr lang="ru-RU" sz="3100" baseline="-25000" dirty="0" err="1" smtClean="0"/>
              <a:t>тр</a:t>
            </a:r>
            <a:r>
              <a:rPr lang="ru-RU" sz="3100" dirty="0" smtClean="0"/>
              <a:t> = F</a:t>
            </a:r>
            <a:r>
              <a:rPr lang="en-US" sz="3100" baseline="-25000" dirty="0" smtClean="0"/>
              <a:t>r</a:t>
            </a:r>
            <a:r>
              <a:rPr lang="ru-RU" sz="3100" dirty="0" smtClean="0"/>
              <a:t> </a:t>
            </a:r>
            <a:r>
              <a:rPr lang="ru-RU" sz="3100" dirty="0" err="1" smtClean="0"/>
              <a:t>f</a:t>
            </a:r>
            <a:r>
              <a:rPr lang="ru-RU" sz="3100" dirty="0" smtClean="0"/>
              <a:t>;  где </a:t>
            </a:r>
            <a:r>
              <a:rPr lang="ru-RU" sz="3100" dirty="0" err="1" smtClean="0"/>
              <a:t>f</a:t>
            </a:r>
            <a:r>
              <a:rPr lang="ru-RU" sz="3100" dirty="0" smtClean="0"/>
              <a:t>—коэффициент , значения которого зависят от материала и смазки катков.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800" b="1" dirty="0" smtClean="0"/>
              <a:t>Нарушение условия работоспособности приводит к буксованию и изнашиванию катков</a:t>
            </a:r>
          </a:p>
          <a:p>
            <a:pPr lvl="0">
              <a:buNone/>
            </a:pPr>
            <a:r>
              <a:rPr lang="ru-RU" sz="2800" i="1" dirty="0" smtClean="0">
                <a:latin typeface="Bookman Old Style" pitchFamily="18" charset="0"/>
              </a:rPr>
              <a:t>Классификация</a:t>
            </a:r>
            <a:r>
              <a:rPr lang="ru-RU" sz="2800" i="1" dirty="0" smtClean="0"/>
              <a:t>: нерегулируемые</a:t>
            </a:r>
            <a:endParaRPr lang="ru-RU" sz="2800" dirty="0" smtClean="0"/>
          </a:p>
          <a:p>
            <a:pPr lvl="0">
              <a:buNone/>
            </a:pPr>
            <a:r>
              <a:rPr lang="ru-RU" sz="2800" i="1" dirty="0" smtClean="0"/>
              <a:t>                                      регулируемые ( вариаторы)</a:t>
            </a:r>
            <a:endParaRPr lang="ru-RU" sz="2800" dirty="0" smtClean="0"/>
          </a:p>
          <a:p>
            <a:r>
              <a:rPr lang="ru-RU" b="1" dirty="0" smtClean="0"/>
              <a:t>Преимущества:</a:t>
            </a:r>
            <a:r>
              <a:rPr lang="ru-RU" i="1" dirty="0" smtClean="0"/>
              <a:t> плавность, бесшумность работы</a:t>
            </a:r>
            <a:endParaRPr lang="ru-RU" dirty="0" smtClean="0"/>
          </a:p>
          <a:p>
            <a:r>
              <a:rPr lang="ru-RU" b="1" i="1" dirty="0" smtClean="0"/>
              <a:t>Недостатки</a:t>
            </a:r>
            <a:r>
              <a:rPr lang="ru-RU" i="1" dirty="0" smtClean="0"/>
              <a:t>: большое давление на валы и опоры, непостоянство передаточного отношения из-за </a:t>
            </a:r>
            <a:r>
              <a:rPr lang="ru-RU" i="1" dirty="0" err="1" smtClean="0"/>
              <a:t>проскальзывания,необходимость</a:t>
            </a:r>
            <a:r>
              <a:rPr lang="ru-RU" i="1" dirty="0" smtClean="0"/>
              <a:t> регулирования силы </a:t>
            </a:r>
            <a:r>
              <a:rPr lang="ru-RU" i="1" dirty="0" err="1" smtClean="0"/>
              <a:t>прижа</a:t>
            </a:r>
            <a:r>
              <a:rPr lang="ru-RU" i="1" dirty="0" smtClean="0"/>
              <a:t>- </a:t>
            </a:r>
            <a:r>
              <a:rPr lang="ru-RU" i="1" dirty="0" err="1" smtClean="0"/>
              <a:t>тия</a:t>
            </a:r>
            <a:r>
              <a:rPr lang="ru-RU" i="1" dirty="0" smtClean="0"/>
              <a:t> катков</a:t>
            </a:r>
            <a:endParaRPr lang="ru-RU" dirty="0" smtClean="0"/>
          </a:p>
          <a:p>
            <a:r>
              <a:rPr lang="ru-RU" b="1" dirty="0" smtClean="0"/>
              <a:t>Материалы катков:</a:t>
            </a:r>
            <a:r>
              <a:rPr lang="ru-RU" i="1" dirty="0" smtClean="0"/>
              <a:t>  сталь, текстолит, резина, чугун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i="1" dirty="0" smtClean="0"/>
              <a:t>Ремённые  передачи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Ремённая передача относится к передачам трением с гибкой связью. Она состоит из двух или более шкивов, охваченных ремнём и устройством натяжения</a:t>
            </a: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3077" name="Picture 5" descr="http://keramz.ucoz.ru/_ph/7/2/363785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429000"/>
            <a:ext cx="3610372" cy="2952328"/>
          </a:xfrm>
          <a:prstGeom prst="rect">
            <a:avLst/>
          </a:prstGeom>
          <a:noFill/>
        </p:spPr>
      </p:pic>
      <p:pic>
        <p:nvPicPr>
          <p:cNvPr id="3079" name="Picture 7" descr="http://www.snabkonveyer.ru/img/remni/remn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013176"/>
            <a:ext cx="2664296" cy="1656184"/>
          </a:xfrm>
          <a:prstGeom prst="rect">
            <a:avLst/>
          </a:prstGeom>
          <a:noFill/>
        </p:spPr>
      </p:pic>
      <p:pic>
        <p:nvPicPr>
          <p:cNvPr id="3081" name="Picture 9" descr="http://autoholding.net/userfiles/37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140968"/>
            <a:ext cx="3528392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Bookman Old Style" pitchFamily="18" charset="0"/>
              </a:rPr>
              <a:t>Натяжение ремня - основное условие работы передачи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ru-RU" sz="2800" dirty="0" smtClean="0"/>
              <a:t>Преимущества: бесшумность, простота конструкции, пониженные требования к точности изготовления и монтажа</a:t>
            </a:r>
          </a:p>
          <a:p>
            <a:r>
              <a:rPr lang="ru-RU" sz="2800" dirty="0" smtClean="0"/>
              <a:t>Недостатки: большие габаритные размеры, малый КПД, небольшая долговечность, непостоянство передаточного отношения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</a:t>
            </a:r>
            <a:endParaRPr lang="ru-RU" dirty="0"/>
          </a:p>
        </p:txBody>
      </p:sp>
      <p:pic>
        <p:nvPicPr>
          <p:cNvPr id="4" name="Рисунок 3" descr="C:\Users\adm\Desktop\папка передач\image0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005064"/>
            <a:ext cx="2880320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79512" y="4350136"/>
            <a:ext cx="54726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Классификация: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От вида ремня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плоскоремённая,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клиноременная,поликлиновая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 круглоремённая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Зубчатые передачи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400600"/>
          </a:xfrm>
        </p:spPr>
        <p:txBody>
          <a:bodyPr/>
          <a:lstStyle/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9698" name="Picture 2" descr="http://www.detalmach.ru/lect4.files/image3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44824"/>
            <a:ext cx="4029075" cy="4505325"/>
          </a:xfrm>
          <a:prstGeom prst="rect">
            <a:avLst/>
          </a:prstGeom>
          <a:noFill/>
        </p:spPr>
      </p:pic>
      <p:pic>
        <p:nvPicPr>
          <p:cNvPr id="29699" name="Picture 3" descr="C:\Users\adm\Desktop\foto_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93096"/>
            <a:ext cx="2411760" cy="2304256"/>
          </a:xfrm>
          <a:prstGeom prst="rect">
            <a:avLst/>
          </a:prstGeom>
          <a:noFill/>
        </p:spPr>
      </p:pic>
      <p:pic>
        <p:nvPicPr>
          <p:cNvPr id="29700" name="Picture 4" descr="C:\Users\adm\Desktop\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284984"/>
            <a:ext cx="2952328" cy="3312368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51520" y="1043876"/>
            <a:ext cx="44644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Передача, движение в которой движение передаётся через контакт поверхностей двух зубьев (зацепление), называется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зубчатой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По форме образующей зуба колеса передачи  различаются: (</a:t>
            </a:r>
            <a:r>
              <a:rPr lang="ru-RU" sz="2800" dirty="0" err="1" smtClean="0"/>
              <a:t>эвольвентные</a:t>
            </a:r>
            <a:r>
              <a:rPr lang="ru-RU" sz="2800" dirty="0" smtClean="0"/>
              <a:t>)--- прямозубые, косозубые, шевронные, (круговые ) --Новикова, (циклоидальные)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fontScale="92500"/>
          </a:bodyPr>
          <a:lstStyle/>
          <a:p>
            <a:r>
              <a:rPr lang="ru-RU" sz="2800" b="1" i="1" dirty="0" smtClean="0"/>
              <a:t>Преимущества</a:t>
            </a:r>
            <a:r>
              <a:rPr lang="ru-RU" sz="2800" b="1" dirty="0" smtClean="0"/>
              <a:t>: надёжность работы в широком диапазоне нагрузок, компактность, постоянство передаточного отношения, высокий КПД.</a:t>
            </a:r>
            <a:endParaRPr lang="ru-RU" sz="2800" dirty="0" smtClean="0"/>
          </a:p>
          <a:p>
            <a:r>
              <a:rPr lang="ru-RU" sz="2800" b="1" i="1" dirty="0" smtClean="0"/>
              <a:t>Недостатки</a:t>
            </a:r>
            <a:r>
              <a:rPr lang="ru-RU" sz="2800" b="1" dirty="0" smtClean="0"/>
              <a:t>: точность изготовления и монтажа, шум при высоких скоростях, жёсткость</a:t>
            </a:r>
          </a:p>
          <a:p>
            <a:pPr>
              <a:buNone/>
            </a:pPr>
            <a:endParaRPr lang="ru-RU" sz="2800" dirty="0" smtClean="0"/>
          </a:p>
          <a:p>
            <a:r>
              <a:rPr lang="ru-RU" sz="2600" dirty="0" smtClean="0"/>
              <a:t>Меньшее из зубчатых колёс  --- </a:t>
            </a:r>
            <a:r>
              <a:rPr lang="ru-RU" sz="2600" i="1" dirty="0" smtClean="0"/>
              <a:t>шестерн</a:t>
            </a:r>
            <a:r>
              <a:rPr lang="ru-RU" sz="2600" b="1" i="1" dirty="0" smtClean="0"/>
              <a:t>я</a:t>
            </a:r>
            <a:r>
              <a:rPr lang="ru-RU" sz="2600" b="1" dirty="0" smtClean="0"/>
              <a:t> (  </a:t>
            </a:r>
            <a:r>
              <a:rPr lang="en-US" sz="2600" b="1" dirty="0" smtClean="0"/>
              <a:t>Z</a:t>
            </a:r>
            <a:r>
              <a:rPr lang="ru-RU" sz="2600" b="1" baseline="-25000" dirty="0" smtClean="0"/>
              <a:t>1</a:t>
            </a:r>
            <a:r>
              <a:rPr lang="ru-RU" sz="2600" b="1" dirty="0" smtClean="0"/>
              <a:t> – число зубьев шестерни,  </a:t>
            </a:r>
            <a:r>
              <a:rPr lang="en-US" sz="2600" b="1" dirty="0" smtClean="0"/>
              <a:t>d</a:t>
            </a:r>
            <a:r>
              <a:rPr lang="ru-RU" sz="2600" b="1" baseline="-25000" dirty="0" smtClean="0"/>
              <a:t>1</a:t>
            </a:r>
            <a:r>
              <a:rPr lang="ru-RU" sz="2600" b="1" dirty="0" smtClean="0"/>
              <a:t> – делительный  диаметр  шестерни)</a:t>
            </a:r>
            <a:endParaRPr lang="ru-RU" sz="2600" dirty="0" smtClean="0"/>
          </a:p>
          <a:p>
            <a:r>
              <a:rPr lang="ru-RU" sz="2600" dirty="0" smtClean="0"/>
              <a:t>Большее из колёс</a:t>
            </a:r>
            <a:r>
              <a:rPr lang="ru-RU" sz="2600" b="1" dirty="0" smtClean="0"/>
              <a:t>—</a:t>
            </a:r>
            <a:r>
              <a:rPr lang="ru-RU" sz="2600" i="1" dirty="0" smtClean="0"/>
              <a:t>колесо</a:t>
            </a:r>
            <a:r>
              <a:rPr lang="ru-RU" sz="2600" b="1" dirty="0" smtClean="0"/>
              <a:t> (  </a:t>
            </a:r>
            <a:r>
              <a:rPr lang="en-US" sz="2600" b="1" dirty="0" smtClean="0"/>
              <a:t>Z</a:t>
            </a:r>
            <a:r>
              <a:rPr lang="ru-RU" sz="2600" b="1" baseline="-25000" dirty="0" smtClean="0"/>
              <a:t>2</a:t>
            </a:r>
            <a:r>
              <a:rPr lang="ru-RU" sz="2600" b="1" dirty="0" smtClean="0"/>
              <a:t> – число зубьев колеса ,     </a:t>
            </a:r>
            <a:r>
              <a:rPr lang="en-US" sz="2600" b="1" dirty="0" smtClean="0"/>
              <a:t>d</a:t>
            </a:r>
            <a:r>
              <a:rPr lang="ru-RU" sz="2600" b="1" baseline="-25000" dirty="0" smtClean="0"/>
              <a:t>1</a:t>
            </a:r>
            <a:r>
              <a:rPr lang="ru-RU" sz="2600" b="1" dirty="0" smtClean="0"/>
              <a:t> – делительный  диаметр  колеса )</a:t>
            </a:r>
            <a:endParaRPr lang="ru-RU" sz="26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Червячные передачи </a:t>
            </a:r>
            <a:br>
              <a:rPr lang="ru-RU" b="1" i="1" dirty="0" smtClean="0"/>
            </a:br>
            <a:r>
              <a:rPr lang="ru-RU" b="1" i="1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b="1" i="1" dirty="0" smtClean="0"/>
              <a:t>Зубчато-винтовая</a:t>
            </a:r>
            <a:r>
              <a:rPr lang="ru-RU" dirty="0" smtClean="0"/>
              <a:t> передача, сочетающая свойства зубчатых и винтовых передач, геометрические оси которых перекрещиваются под углом 90</a:t>
            </a:r>
            <a:r>
              <a:rPr lang="ru-RU" baseline="30000" dirty="0" smtClean="0"/>
              <a:t>0</a:t>
            </a:r>
            <a:endParaRPr lang="ru-RU" dirty="0" smtClean="0"/>
          </a:p>
          <a:p>
            <a:pPr>
              <a:buNone/>
            </a:pPr>
            <a:endParaRPr lang="ru-RU" i="1" dirty="0" smtClean="0"/>
          </a:p>
        </p:txBody>
      </p:sp>
      <p:pic>
        <p:nvPicPr>
          <p:cNvPr id="20482" name="Picture 2" descr="C:\Users\adm\Desktop\Worm_gear_set_242c3e370fd44e4e20819fea7f58c03d2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12976"/>
            <a:ext cx="4392487" cy="3312368"/>
          </a:xfrm>
          <a:prstGeom prst="rect">
            <a:avLst/>
          </a:prstGeom>
          <a:noFill/>
        </p:spPr>
      </p:pic>
      <p:pic>
        <p:nvPicPr>
          <p:cNvPr id="20483" name="Picture 3" descr="C:\Users\adm\Desktop\DSC08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96952"/>
            <a:ext cx="4248472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705</Words>
  <Application>Microsoft Office PowerPoint</Application>
  <PresentationFormat>Экран (4:3)</PresentationFormat>
  <Paragraphs>99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Bookman Old Style</vt:lpstr>
      <vt:lpstr>Calibri</vt:lpstr>
      <vt:lpstr>Times New Roman</vt:lpstr>
      <vt:lpstr>Тема Office</vt:lpstr>
      <vt:lpstr>Презентация PowerPoint</vt:lpstr>
      <vt:lpstr>Презентация PowerPoint</vt:lpstr>
      <vt:lpstr>Фрикционные передачи</vt:lpstr>
      <vt:lpstr>Условие работы передачи: Ft  &lt;  Fтрения ;   Fтр = Fr f;  где f—коэффициент , значения которого зависят от материала и смазки катков. </vt:lpstr>
      <vt:lpstr>Ремённые  передачи</vt:lpstr>
      <vt:lpstr>Натяжение ремня - основное условие работы передачи</vt:lpstr>
      <vt:lpstr>Зубчатые передачи</vt:lpstr>
      <vt:lpstr>По форме образующей зуба колеса передачи  различаются: (эвольвентные)--- прямозубые, косозубые, шевронные, (круговые ) --Новикова, (циклоидальные) </vt:lpstr>
      <vt:lpstr>Червячные передачи   </vt:lpstr>
      <vt:lpstr>В зависимости от формы винтовой поверхности червяки различают:  Конволютный  </vt:lpstr>
      <vt:lpstr>Планетарные передачи</vt:lpstr>
      <vt:lpstr>Планетарной называется передача, состоящая из зубчатых колёс, в которой геометрическая ось хотя бы одного из колёс подвижна.</vt:lpstr>
      <vt:lpstr>Цепные передачи</vt:lpstr>
      <vt:lpstr>Классификация по назначению: Приводные Тяговые  Грузовые  </vt:lpstr>
      <vt:lpstr>« Реечная передача»; «Передача «Винт-гайка»</vt:lpstr>
      <vt:lpstr>Передача: Винт-гайка :                                                                               Преимущества:  компактность, плавность и бесшумность работы, высокая нагрузочная способность, возможность получения точных перемещений, надёжность. Недостатки: малый КПД, высокая интенсивность изнашивания резьбы, высокий коэффициент трения. По назначению передачи «Винт-гайка» подразделяют: грузовые, ходовые, установочные . </vt:lpstr>
      <vt:lpstr>Ориентировочные значения основных параметров одноступенчатых механических передач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</dc:creator>
  <cp:lastModifiedBy>Ирина Медведева</cp:lastModifiedBy>
  <cp:revision>52</cp:revision>
  <dcterms:created xsi:type="dcterms:W3CDTF">2014-02-14T06:30:34Z</dcterms:created>
  <dcterms:modified xsi:type="dcterms:W3CDTF">2021-01-10T11:23:34Z</dcterms:modified>
</cp:coreProperties>
</file>